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58" r:id="rId3"/>
    <p:sldId id="262" r:id="rId4"/>
    <p:sldId id="264" r:id="rId5"/>
    <p:sldId id="265" r:id="rId6"/>
    <p:sldId id="266" r:id="rId7"/>
    <p:sldId id="267" r:id="rId8"/>
    <p:sldId id="263" r:id="rId9"/>
    <p:sldId id="268"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03687-95BC-4369-A9B3-68F13C55993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137561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687-95BC-4369-A9B3-68F13C55993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84739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687-95BC-4369-A9B3-68F13C55993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205279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6"/>
          <p:cNvSpPr>
            <a:spLocks noGrp="1"/>
          </p:cNvSpPr>
          <p:nvPr>
            <p:ph type="dt" sz="half" idx="10"/>
          </p:nvPr>
        </p:nvSpPr>
        <p:spPr/>
        <p:txBody>
          <a:bodyPr/>
          <a:lstStyle/>
          <a:p>
            <a:fld id="{73E03687-95BC-4369-A9B3-68F13C559934}"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412376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687-95BC-4369-A9B3-68F13C55993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378760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03687-95BC-4369-A9B3-68F13C55993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182512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03687-95BC-4369-A9B3-68F13C55993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364720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03687-95BC-4369-A9B3-68F13C559934}"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73671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03687-95BC-4369-A9B3-68F13C559934}"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34739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3687-95BC-4369-A9B3-68F13C559934}"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174819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3687-95BC-4369-A9B3-68F13C55993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215732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3687-95BC-4369-A9B3-68F13C55993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7618D-4940-48EC-829F-6CB2BD89130B}" type="slidenum">
              <a:rPr lang="en-US" smtClean="0"/>
              <a:t>‹#›</a:t>
            </a:fld>
            <a:endParaRPr lang="en-US"/>
          </a:p>
        </p:txBody>
      </p:sp>
    </p:spTree>
    <p:extLst>
      <p:ext uri="{BB962C8B-B14F-4D97-AF65-F5344CB8AC3E}">
        <p14:creationId xmlns:p14="http://schemas.microsoft.com/office/powerpoint/2010/main" val="235040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03687-95BC-4369-A9B3-68F13C559934}"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7618D-4940-48EC-829F-6CB2BD89130B}" type="slidenum">
              <a:rPr lang="en-US" smtClean="0"/>
              <a:t>‹#›</a:t>
            </a:fld>
            <a:endParaRPr lang="en-US"/>
          </a:p>
        </p:txBody>
      </p:sp>
    </p:spTree>
    <p:extLst>
      <p:ext uri="{BB962C8B-B14F-4D97-AF65-F5344CB8AC3E}">
        <p14:creationId xmlns:p14="http://schemas.microsoft.com/office/powerpoint/2010/main" val="134657488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attern.com/blog/ecommerce-accelerators-ecommerce-success/"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pattern.com/blog/how-do-i-optimize-for-seo-on-amazon-best-practices/" TargetMode="External"/><Relationship Id="rId2" Type="http://schemas.openxmlformats.org/officeDocument/2006/relationships/hyperlink" Target="https://pattern.com/blog/5-tips-to-boost-asin-discoverability-on-amaz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attern.com/blog/true-costs-of-amazon-1p/" TargetMode="External"/><Relationship Id="rId2" Type="http://schemas.openxmlformats.org/officeDocument/2006/relationships/hyperlink" Target="https://pattern.com/blog/why-having-a-pricing-policy-matters-and-how-you-can-create-one/" TargetMode="External"/><Relationship Id="rId1" Type="http://schemas.openxmlformats.org/officeDocument/2006/relationships/slideLayout" Target="../slideLayouts/slideLayout7.xml"/><Relationship Id="rId6" Type="http://schemas.openxmlformats.org/officeDocument/2006/relationships/hyperlink" Target="https://pattern.com/blog/amazon-revenue-scorecard-data-brands-need-to-succeed-on-amazon/" TargetMode="External"/><Relationship Id="rId5" Type="http://schemas.openxmlformats.org/officeDocument/2006/relationships/hyperlink" Target="https://pattern.com/blog/amazon-brand-success-check/" TargetMode="External"/><Relationship Id="rId4" Type="http://schemas.openxmlformats.org/officeDocument/2006/relationships/hyperlink" Target="https://pattern.com/blog/1p-to-3p-transition-strategy-amaz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attern.com/blog/amazon-3p-marketplace/" TargetMode="External"/><Relationship Id="rId2" Type="http://schemas.openxmlformats.org/officeDocument/2006/relationships/hyperlink" Target="https://pattern.com/blog/how-to-become-an-amazon-3p-seller/" TargetMode="External"/><Relationship Id="rId1" Type="http://schemas.openxmlformats.org/officeDocument/2006/relationships/slideLayout" Target="../slideLayouts/slideLayout7.xml"/><Relationship Id="rId4" Type="http://schemas.openxmlformats.org/officeDocument/2006/relationships/hyperlink" Target="https://sell.amazon.com/pricing.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pattern.com/what-we-do/brand-protection-ecommer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375" y="95024"/>
            <a:ext cx="10084526" cy="2364377"/>
          </a:xfrm>
        </p:spPr>
        <p:txBody>
          <a:bodyPr>
            <a:normAutofit/>
          </a:bodyPr>
          <a:lstStyle/>
          <a:p>
            <a:r>
              <a:rPr lang="en-US" sz="4800" b="1" dirty="0"/>
              <a:t>Why Brands Work </a:t>
            </a:r>
            <a:r>
              <a:rPr lang="en-US" sz="4800" b="1" dirty="0" smtClean="0"/>
              <a:t>With AKBA LLC</a:t>
            </a:r>
            <a:r>
              <a:rPr lang="en-US" sz="4800" b="1" dirty="0"/>
              <a:t/>
            </a:r>
            <a:br>
              <a:rPr lang="en-US" sz="4800" b="1" dirty="0"/>
            </a:br>
            <a:endParaRPr lang="en-US" sz="4800" b="1" dirty="0"/>
          </a:p>
        </p:txBody>
      </p:sp>
      <p:sp>
        <p:nvSpPr>
          <p:cNvPr id="3" name="Subtitle 2"/>
          <p:cNvSpPr>
            <a:spLocks noGrp="1"/>
          </p:cNvSpPr>
          <p:nvPr>
            <p:ph type="subTitle" idx="1"/>
          </p:nvPr>
        </p:nvSpPr>
        <p:spPr>
          <a:xfrm>
            <a:off x="581116" y="2863207"/>
            <a:ext cx="9249093" cy="861420"/>
          </a:xfrm>
        </p:spPr>
        <p:txBody>
          <a:bodyPr>
            <a:normAutofit/>
          </a:bodyPr>
          <a:lstStyle/>
          <a:p>
            <a:pPr algn="l"/>
            <a:r>
              <a:rPr lang="en-US" b="1" dirty="0" smtClean="0"/>
              <a:t>Our </a:t>
            </a:r>
            <a:r>
              <a:rPr lang="en-US" b="1" dirty="0"/>
              <a:t>biggest differentiator? We buy your inventory and you benefit from our acceleration technology and services at no fee.</a:t>
            </a:r>
          </a:p>
          <a:p>
            <a:endParaRPr lang="en-US" dirty="0"/>
          </a:p>
        </p:txBody>
      </p:sp>
      <p:sp>
        <p:nvSpPr>
          <p:cNvPr id="4" name="AutoShape 2" descr="AKBA LLC | E-COMMER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KBA LLC | E-COMM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433" y="2693961"/>
            <a:ext cx="4394245" cy="439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2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596" y="-13956"/>
            <a:ext cx="6108404" cy="34359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596" y="3422022"/>
            <a:ext cx="6108404" cy="34359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35977"/>
            <a:ext cx="6083596" cy="3422023"/>
          </a:xfrm>
          <a:prstGeom prst="rect">
            <a:avLst/>
          </a:prstGeom>
        </p:spPr>
      </p:pic>
      <p:sp>
        <p:nvSpPr>
          <p:cNvPr id="5" name="Rectangle 4"/>
          <p:cNvSpPr/>
          <p:nvPr/>
        </p:nvSpPr>
        <p:spPr>
          <a:xfrm>
            <a:off x="330926" y="1334700"/>
            <a:ext cx="6096000" cy="369332"/>
          </a:xfrm>
          <a:prstGeom prst="rect">
            <a:avLst/>
          </a:prstGeom>
        </p:spPr>
        <p:txBody>
          <a:bodyPr>
            <a:spAutoFit/>
          </a:bodyPr>
          <a:lstStyle/>
          <a:p>
            <a:r>
              <a:rPr lang="en-US" b="1" dirty="0" smtClean="0">
                <a:latin typeface="Gotham-Black"/>
              </a:rPr>
              <a:t>OUR WAREHOUSE FOR STORING THE PRODUCT</a:t>
            </a:r>
            <a:endParaRPr lang="en-US" b="1" dirty="0">
              <a:latin typeface="Gotham-Black"/>
            </a:endParaRPr>
          </a:p>
        </p:txBody>
      </p:sp>
    </p:spTree>
    <p:extLst>
      <p:ext uri="{BB962C8B-B14F-4D97-AF65-F5344CB8AC3E}">
        <p14:creationId xmlns:p14="http://schemas.microsoft.com/office/powerpoint/2010/main" val="328241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dms/image/D5622AQE98KYC4aFWRw/feedshare-shrink_800/0/1694098250635?e=2147483647&amp;v=beta&amp;t=JCJpOPZQxJf3PjldLfxXbouoWhb__xlrgxxdcEMEY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174561"/>
            <a:ext cx="2207624" cy="369332"/>
          </a:xfrm>
          <a:prstGeom prst="rect">
            <a:avLst/>
          </a:prstGeom>
        </p:spPr>
        <p:txBody>
          <a:bodyPr wrap="square">
            <a:spAutoFit/>
          </a:bodyPr>
          <a:lstStyle/>
          <a:p>
            <a:r>
              <a:rPr lang="en-US" b="1" dirty="0" smtClean="0">
                <a:solidFill>
                  <a:schemeClr val="accent6"/>
                </a:solidFill>
                <a:latin typeface="Gotham-Black"/>
              </a:rPr>
              <a:t>OUR TEAM</a:t>
            </a:r>
            <a:endParaRPr lang="en-US" b="1" dirty="0">
              <a:solidFill>
                <a:schemeClr val="accent6"/>
              </a:solidFill>
              <a:latin typeface="Gotham-Black"/>
            </a:endParaRPr>
          </a:p>
        </p:txBody>
      </p:sp>
      <p:sp>
        <p:nvSpPr>
          <p:cNvPr id="3" name="Rectangle 2"/>
          <p:cNvSpPr/>
          <p:nvPr/>
        </p:nvSpPr>
        <p:spPr>
          <a:xfrm>
            <a:off x="0" y="720358"/>
            <a:ext cx="3048000" cy="3693319"/>
          </a:xfrm>
          <a:prstGeom prst="rect">
            <a:avLst/>
          </a:prstGeom>
        </p:spPr>
        <p:txBody>
          <a:bodyPr wrap="square">
            <a:spAutoFit/>
          </a:bodyPr>
          <a:lstStyle/>
          <a:p>
            <a:endParaRPr lang="en-US" b="1" dirty="0"/>
          </a:p>
          <a:p>
            <a:r>
              <a:rPr lang="en-US" b="1" dirty="0"/>
              <a:t>Our team at AKBA LLC is a dynamic force dedicated to your success. With a passion for Amazon sales optimization and brand growth, we work tirelessly to deliver tailored solutions that drive results. Trust us to protect and propel your business forward in the competitive online marketplace.</a:t>
            </a:r>
            <a:br>
              <a:rPr lang="en-US" b="1" dirty="0"/>
            </a:br>
            <a:endParaRPr lang="en-US" b="1" dirty="0"/>
          </a:p>
        </p:txBody>
      </p:sp>
    </p:spTree>
    <p:extLst>
      <p:ext uri="{BB962C8B-B14F-4D97-AF65-F5344CB8AC3E}">
        <p14:creationId xmlns:p14="http://schemas.microsoft.com/office/powerpoint/2010/main" val="191660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4953" y="2445194"/>
            <a:ext cx="3494916" cy="963793"/>
          </a:xfrm>
        </p:spPr>
        <p:txBody>
          <a:bodyPr/>
          <a:lstStyle/>
          <a:p>
            <a:r>
              <a:rPr lang="en-US" sz="1800" b="1" dirty="0">
                <a:solidFill>
                  <a:srgbClr val="0070C0"/>
                </a:solidFill>
              </a:rPr>
              <a:t>We Buy Your Inventory</a:t>
            </a:r>
          </a:p>
          <a:p>
            <a:endParaRPr lang="en-US" sz="1800" dirty="0"/>
          </a:p>
        </p:txBody>
      </p:sp>
      <p:sp>
        <p:nvSpPr>
          <p:cNvPr id="4" name="Text Placeholder 3"/>
          <p:cNvSpPr>
            <a:spLocks noGrp="1"/>
          </p:cNvSpPr>
          <p:nvPr>
            <p:ph type="body" sz="half" idx="15"/>
          </p:nvPr>
        </p:nvSpPr>
        <p:spPr/>
        <p:txBody>
          <a:bodyPr/>
          <a:lstStyle/>
          <a:p>
            <a:r>
              <a:rPr lang="en-US" b="1" dirty="0" smtClean="0"/>
              <a:t>On </a:t>
            </a:r>
            <a:r>
              <a:rPr lang="en-US" b="1" dirty="0"/>
              <a:t>day one of our partnership, we’ll place orders for all of the inventory we’ll sell in the first few months. As we sell it, we’ll keep buying more. Our unique model is designed to accelerate your ecommerce growth as quickly as possible.</a:t>
            </a:r>
          </a:p>
          <a:p>
            <a:endParaRPr lang="en-US" dirty="0"/>
          </a:p>
        </p:txBody>
      </p:sp>
      <p:sp>
        <p:nvSpPr>
          <p:cNvPr id="5" name="Text Placeholder 4"/>
          <p:cNvSpPr>
            <a:spLocks noGrp="1"/>
          </p:cNvSpPr>
          <p:nvPr>
            <p:ph type="body" sz="quarter" idx="3"/>
          </p:nvPr>
        </p:nvSpPr>
        <p:spPr>
          <a:xfrm>
            <a:off x="4421886" y="2602565"/>
            <a:ext cx="3614421" cy="770709"/>
          </a:xfrm>
        </p:spPr>
        <p:txBody>
          <a:bodyPr/>
          <a:lstStyle/>
          <a:p>
            <a:r>
              <a:rPr lang="en-US" sz="1600" b="1" dirty="0">
                <a:solidFill>
                  <a:srgbClr val="0070C0"/>
                </a:solidFill>
              </a:rPr>
              <a:t>We Identify Acceleration Gaps</a:t>
            </a:r>
          </a:p>
          <a:p>
            <a:endParaRPr lang="en-US" sz="1600" b="1" dirty="0">
              <a:solidFill>
                <a:srgbClr val="0070C0"/>
              </a:solidFill>
            </a:endParaRPr>
          </a:p>
        </p:txBody>
      </p:sp>
      <p:sp>
        <p:nvSpPr>
          <p:cNvPr id="6" name="Text Placeholder 5"/>
          <p:cNvSpPr>
            <a:spLocks noGrp="1"/>
          </p:cNvSpPr>
          <p:nvPr>
            <p:ph type="body" sz="half" idx="16"/>
          </p:nvPr>
        </p:nvSpPr>
        <p:spPr/>
        <p:txBody>
          <a:bodyPr/>
          <a:lstStyle/>
          <a:p>
            <a:r>
              <a:rPr lang="en-US" b="1" dirty="0"/>
              <a:t>Using our data science foundation and technology, we’ll identify your most urgent ecommerce acceleration gaps. Then, together with our marketplace managers, we’ll make a plan to execute strategies that fill the gaps, unleashing your acceleration potential at global scale.</a:t>
            </a:r>
          </a:p>
        </p:txBody>
      </p:sp>
      <p:sp>
        <p:nvSpPr>
          <p:cNvPr id="7" name="Text Placeholder 6"/>
          <p:cNvSpPr>
            <a:spLocks noGrp="1"/>
          </p:cNvSpPr>
          <p:nvPr>
            <p:ph type="body" sz="quarter" idx="13"/>
          </p:nvPr>
        </p:nvSpPr>
        <p:spPr>
          <a:xfrm>
            <a:off x="7808323" y="2445194"/>
            <a:ext cx="4383677" cy="976856"/>
          </a:xfrm>
        </p:spPr>
        <p:txBody>
          <a:bodyPr/>
          <a:lstStyle/>
          <a:p>
            <a:r>
              <a:rPr lang="en-US" sz="1800" b="1" dirty="0">
                <a:solidFill>
                  <a:srgbClr val="0070C0"/>
                </a:solidFill>
              </a:rPr>
              <a:t>We Apply Tech &amp; Services</a:t>
            </a:r>
          </a:p>
          <a:p>
            <a:endParaRPr lang="en-US" sz="1800" dirty="0"/>
          </a:p>
        </p:txBody>
      </p:sp>
      <p:sp>
        <p:nvSpPr>
          <p:cNvPr id="8" name="Text Placeholder 7"/>
          <p:cNvSpPr>
            <a:spLocks noGrp="1"/>
          </p:cNvSpPr>
          <p:nvPr>
            <p:ph type="body" sz="half" idx="17"/>
          </p:nvPr>
        </p:nvSpPr>
        <p:spPr/>
        <p:txBody>
          <a:bodyPr/>
          <a:lstStyle/>
          <a:p>
            <a:r>
              <a:rPr lang="en-US" b="1" dirty="0"/>
              <a:t>Using our proprietary software and team of marketplace experts Pattern provides growth and control for ecommerce and marketplaces. Finally, you’ll have the bandwidth and the right data to achieve your ecommerce goals.</a:t>
            </a:r>
          </a:p>
        </p:txBody>
      </p:sp>
      <p:sp>
        <p:nvSpPr>
          <p:cNvPr id="10" name="AutoShape 14" descr="Idea Png - Brain And Idea Png - Free Transparent PNG Download - PNGkey"/>
          <p:cNvSpPr>
            <a:spLocks noChangeAspect="1" noChangeArrowheads="1"/>
          </p:cNvSpPr>
          <p:nvPr/>
        </p:nvSpPr>
        <p:spPr bwMode="auto">
          <a:xfrm>
            <a:off x="0" y="-2504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Got An Idea PNG Transparent Images Free Download | Vector File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637" y="4603408"/>
            <a:ext cx="2117436" cy="232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6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407614"/>
            <a:ext cx="5082561" cy="3416301"/>
          </a:xfrm>
        </p:spPr>
        <p:txBody>
          <a:bodyPr>
            <a:normAutofit fontScale="92500" lnSpcReduction="10000"/>
          </a:bodyPr>
          <a:lstStyle/>
          <a:p>
            <a:r>
              <a:rPr lang="en-US" sz="2600" b="1" dirty="0">
                <a:solidFill>
                  <a:srgbClr val="FFFF00"/>
                </a:solidFill>
                <a:effectLst>
                  <a:outerShdw blurRad="38100" dist="38100" dir="2700000" algn="tl">
                    <a:srgbClr val="000000">
                      <a:alpha val="43137"/>
                    </a:srgbClr>
                  </a:outerShdw>
                </a:effectLst>
              </a:rPr>
              <a:t>Your Ecommerce Growth Accelerates</a:t>
            </a:r>
          </a:p>
          <a:p>
            <a:r>
              <a:rPr lang="en-US" dirty="0"/>
              <a:t>Capitalizing on data insights from our technology, we’ll help you accelerate strategies for revenue growth and brand control. You’ll see continued benefits as your product stays in stock, and our marketing strategies and optimization techniques increase your sales.</a:t>
            </a:r>
          </a:p>
        </p:txBody>
      </p:sp>
      <p:sp>
        <p:nvSpPr>
          <p:cNvPr id="4" name="Content Placeholder 3"/>
          <p:cNvSpPr>
            <a:spLocks noGrp="1"/>
          </p:cNvSpPr>
          <p:nvPr>
            <p:ph sz="half" idx="2"/>
          </p:nvPr>
        </p:nvSpPr>
        <p:spPr>
          <a:xfrm>
            <a:off x="6773091" y="1407614"/>
            <a:ext cx="5181600" cy="4351338"/>
          </a:xfrm>
        </p:spPr>
        <p:txBody>
          <a:bodyPr>
            <a:normAutofit fontScale="92500" lnSpcReduction="10000"/>
          </a:bodyPr>
          <a:lstStyle/>
          <a:p>
            <a:r>
              <a:rPr lang="en-US" b="1" dirty="0">
                <a:solidFill>
                  <a:srgbClr val="FFFF00"/>
                </a:solidFill>
                <a:effectLst>
                  <a:outerShdw blurRad="38100" dist="38100" dir="2700000" algn="tl">
                    <a:srgbClr val="000000">
                      <a:alpha val="43137"/>
                    </a:srgbClr>
                  </a:outerShdw>
                </a:effectLst>
              </a:rPr>
              <a:t>We Repeat at Global Scale</a:t>
            </a:r>
          </a:p>
          <a:p>
            <a:r>
              <a:rPr lang="en-US" dirty="0"/>
              <a:t>Why identify patterns in ecommerce data? To find the winning formula and repeat it across new markets and regions. We’ll work with you to examine global expansion opportunities and the marketplaces we can dominate next.</a:t>
            </a:r>
            <a:br>
              <a:rPr lang="en-US" dirty="0"/>
            </a:br>
            <a:endParaRPr lang="en-US" dirty="0"/>
          </a:p>
        </p:txBody>
      </p:sp>
    </p:spTree>
    <p:extLst>
      <p:ext uri="{BB962C8B-B14F-4D97-AF65-F5344CB8AC3E}">
        <p14:creationId xmlns:p14="http://schemas.microsoft.com/office/powerpoint/2010/main" val="398789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36" y="266002"/>
            <a:ext cx="6143670" cy="369332"/>
          </a:xfrm>
          <a:prstGeom prst="rect">
            <a:avLst/>
          </a:prstGeom>
        </p:spPr>
        <p:txBody>
          <a:bodyPr wrap="none">
            <a:spAutoFit/>
          </a:bodyPr>
          <a:lstStyle/>
          <a:p>
            <a:r>
              <a:rPr lang="en-US" b="1" dirty="0">
                <a:latin typeface="Poynter-Bold"/>
              </a:rPr>
              <a:t>Amazon 1P vs. 3P: Pros &amp; Cons Brands Need to Know</a:t>
            </a:r>
            <a:endParaRPr lang="en-US" b="1" i="0" dirty="0">
              <a:effectLst/>
              <a:latin typeface="Poynter-Bold"/>
            </a:endParaRPr>
          </a:p>
        </p:txBody>
      </p:sp>
      <p:sp>
        <p:nvSpPr>
          <p:cNvPr id="3" name="Rectangle 2"/>
          <p:cNvSpPr/>
          <p:nvPr/>
        </p:nvSpPr>
        <p:spPr>
          <a:xfrm>
            <a:off x="150336" y="1164329"/>
            <a:ext cx="8340521" cy="4801314"/>
          </a:xfrm>
          <a:prstGeom prst="rect">
            <a:avLst/>
          </a:prstGeom>
        </p:spPr>
        <p:txBody>
          <a:bodyPr wrap="square">
            <a:spAutoFit/>
          </a:bodyPr>
          <a:lstStyle/>
          <a:p>
            <a:r>
              <a:rPr lang="en-US" b="1" dirty="0">
                <a:solidFill>
                  <a:srgbClr val="92D050"/>
                </a:solidFill>
                <a:latin typeface="Gotham-Book"/>
              </a:rPr>
              <a:t>Whether you’ve been selling your products on Amazon for years or you’re just starting out, you’ve probably wondered if 1P or 3P is the best selling model for your brand. As the top </a:t>
            </a:r>
            <a:r>
              <a:rPr lang="en-US" b="1" dirty="0">
                <a:solidFill>
                  <a:srgbClr val="92D050"/>
                </a:solidFill>
                <a:latin typeface="Gotham-Book"/>
                <a:hlinkClick r:id="rId2"/>
              </a:rPr>
              <a:t>ecommerce accelerator</a:t>
            </a:r>
            <a:r>
              <a:rPr lang="en-US" b="1" dirty="0">
                <a:solidFill>
                  <a:srgbClr val="92D050"/>
                </a:solidFill>
                <a:latin typeface="Gotham-Book"/>
              </a:rPr>
              <a:t> and 3P seller with deep experience on Amazon, we know there’s no “best way” to sell on Amazon—it depends on your products, long-term goals, and capabilities</a:t>
            </a:r>
            <a:r>
              <a:rPr lang="en-US" b="1" dirty="0" smtClean="0">
                <a:solidFill>
                  <a:srgbClr val="92D050"/>
                </a:solidFill>
                <a:latin typeface="Gotham-Book"/>
              </a:rPr>
              <a:t>.</a:t>
            </a:r>
            <a:r>
              <a:rPr lang="en-US" b="1" dirty="0" smtClean="0">
                <a:solidFill>
                  <a:srgbClr val="FF0000"/>
                </a:solidFill>
                <a:latin typeface="Gotham-Book"/>
              </a:rPr>
              <a:t/>
            </a:r>
            <a:br>
              <a:rPr lang="en-US" b="1" dirty="0" smtClean="0">
                <a:solidFill>
                  <a:srgbClr val="FF0000"/>
                </a:solidFill>
                <a:latin typeface="Gotham-Book"/>
              </a:rPr>
            </a:br>
            <a:endParaRPr lang="en-US" b="1" dirty="0">
              <a:solidFill>
                <a:srgbClr val="FF0000"/>
              </a:solidFill>
              <a:latin typeface="Gotham-Book"/>
            </a:endParaRPr>
          </a:p>
          <a:p>
            <a:r>
              <a:rPr lang="en-US" b="1" dirty="0">
                <a:latin typeface="Gotham-Book"/>
              </a:rPr>
              <a:t>Learn more about 1P vs 3P below</a:t>
            </a:r>
            <a:r>
              <a:rPr lang="en-US" b="1" dirty="0" smtClean="0">
                <a:latin typeface="Gotham-Book"/>
              </a:rPr>
              <a:t>.</a:t>
            </a:r>
            <a:br>
              <a:rPr lang="en-US" b="1" dirty="0" smtClean="0">
                <a:latin typeface="Gotham-Book"/>
              </a:rPr>
            </a:br>
            <a:endParaRPr lang="en-US" b="1" dirty="0">
              <a:latin typeface="Gotham-Book"/>
            </a:endParaRPr>
          </a:p>
          <a:p>
            <a:pPr fontAlgn="base">
              <a:buFont typeface="Arial" panose="020B0604020202020204" pitchFamily="34" charset="0"/>
              <a:buChar char="•"/>
            </a:pPr>
            <a:r>
              <a:rPr lang="en-US" b="1" dirty="0">
                <a:latin typeface="Gotham-Book"/>
              </a:rPr>
              <a:t>What is 1P vs 3P</a:t>
            </a:r>
            <a:r>
              <a:rPr lang="en-US" b="1" dirty="0" smtClean="0">
                <a:latin typeface="Gotham-Book"/>
              </a:rPr>
              <a:t>?</a:t>
            </a:r>
            <a:br>
              <a:rPr lang="en-US" b="1" dirty="0" smtClean="0">
                <a:latin typeface="Gotham-Book"/>
              </a:rPr>
            </a:br>
            <a:endParaRPr lang="en-US" b="1" dirty="0">
              <a:latin typeface="Gotham-Book"/>
            </a:endParaRPr>
          </a:p>
          <a:p>
            <a:pPr fontAlgn="base">
              <a:buFont typeface="Arial" panose="020B0604020202020204" pitchFamily="34" charset="0"/>
              <a:buChar char="•"/>
            </a:pPr>
            <a:r>
              <a:rPr lang="en-US" b="1" dirty="0">
                <a:latin typeface="Gotham-Book"/>
              </a:rPr>
              <a:t>1P Pros and </a:t>
            </a:r>
            <a:r>
              <a:rPr lang="en-US" b="1" dirty="0" smtClean="0">
                <a:latin typeface="Gotham-Book"/>
              </a:rPr>
              <a:t>Cons</a:t>
            </a:r>
            <a:br>
              <a:rPr lang="en-US" b="1" dirty="0" smtClean="0">
                <a:latin typeface="Gotham-Book"/>
              </a:rPr>
            </a:br>
            <a:endParaRPr lang="en-US" b="1" dirty="0">
              <a:latin typeface="Gotham-Book"/>
            </a:endParaRPr>
          </a:p>
          <a:p>
            <a:pPr fontAlgn="base">
              <a:buFont typeface="Arial" panose="020B0604020202020204" pitchFamily="34" charset="0"/>
              <a:buChar char="•"/>
            </a:pPr>
            <a:r>
              <a:rPr lang="en-US" b="1" dirty="0">
                <a:latin typeface="Gotham-Book"/>
              </a:rPr>
              <a:t>3P Pros and </a:t>
            </a:r>
            <a:r>
              <a:rPr lang="en-US" b="1" dirty="0" smtClean="0">
                <a:latin typeface="Gotham-Book"/>
              </a:rPr>
              <a:t>Cons</a:t>
            </a:r>
            <a:br>
              <a:rPr lang="en-US" b="1" dirty="0" smtClean="0">
                <a:latin typeface="Gotham-Book"/>
              </a:rPr>
            </a:br>
            <a:endParaRPr lang="en-US" b="1" dirty="0">
              <a:latin typeface="Gotham-Book"/>
            </a:endParaRPr>
          </a:p>
          <a:p>
            <a:pPr fontAlgn="base">
              <a:buFont typeface="Arial" panose="020B0604020202020204" pitchFamily="34" charset="0"/>
              <a:buChar char="•"/>
            </a:pPr>
            <a:r>
              <a:rPr lang="en-US" b="1" dirty="0">
                <a:latin typeface="Gotham-Book"/>
              </a:rPr>
              <a:t>How Do I Become an Amazon 3P Seller</a:t>
            </a:r>
            <a:r>
              <a:rPr lang="en-US" b="1" dirty="0" smtClean="0">
                <a:latin typeface="Gotham-Book"/>
              </a:rPr>
              <a:t>?</a:t>
            </a:r>
            <a:br>
              <a:rPr lang="en-US" b="1" dirty="0" smtClean="0">
                <a:latin typeface="Gotham-Book"/>
              </a:rPr>
            </a:br>
            <a:endParaRPr lang="en-US" b="1" dirty="0">
              <a:latin typeface="Gotham-Book"/>
            </a:endParaRPr>
          </a:p>
          <a:p>
            <a:pPr fontAlgn="base">
              <a:buFont typeface="Arial" panose="020B0604020202020204" pitchFamily="34" charset="0"/>
              <a:buChar char="•"/>
            </a:pPr>
            <a:r>
              <a:rPr lang="en-US" b="1" dirty="0">
                <a:latin typeface="Gotham-Book"/>
              </a:rPr>
              <a:t>3P Partners and Other Selling Model Strategies</a:t>
            </a:r>
            <a:endParaRPr lang="en-US" b="1" i="0" dirty="0">
              <a:effectLst/>
              <a:latin typeface="Gotham-Book"/>
            </a:endParaRPr>
          </a:p>
        </p:txBody>
      </p:sp>
      <p:pic>
        <p:nvPicPr>
          <p:cNvPr id="4098" name="Picture 2" descr="1P vs 3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651" y="2720287"/>
            <a:ext cx="6479178" cy="34015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ot An Idea PNG Transparent Images Free Download | Vector Files | Png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740" y="5526372"/>
            <a:ext cx="1085397" cy="11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6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75"/>
            <a:ext cx="6096000" cy="4524315"/>
          </a:xfrm>
          <a:prstGeom prst="rect">
            <a:avLst/>
          </a:prstGeom>
        </p:spPr>
        <p:txBody>
          <a:bodyPr>
            <a:spAutoFit/>
          </a:bodyPr>
          <a:lstStyle/>
          <a:p>
            <a:r>
              <a:rPr lang="en-US" b="1" dirty="0">
                <a:latin typeface="Gotham-Black"/>
              </a:rPr>
              <a:t>What is 1P vs 3P</a:t>
            </a:r>
            <a:r>
              <a:rPr lang="en-US" b="1" dirty="0" smtClean="0">
                <a:latin typeface="Gotham-Black"/>
              </a:rPr>
              <a:t>?</a:t>
            </a:r>
            <a:br>
              <a:rPr lang="en-US" b="1" dirty="0" smtClean="0">
                <a:latin typeface="Gotham-Black"/>
              </a:rPr>
            </a:br>
            <a:endParaRPr lang="en-US" b="1" dirty="0">
              <a:latin typeface="Gotham-Black"/>
            </a:endParaRPr>
          </a:p>
          <a:p>
            <a:r>
              <a:rPr lang="en-US" dirty="0">
                <a:solidFill>
                  <a:srgbClr val="C00000"/>
                </a:solidFill>
                <a:latin typeface="Gotham-Book"/>
              </a:rPr>
              <a:t>In a 1P, or first-party relationship, Amazon buys your product wholesale and handles most of the selling details. In a 3P, or third-party relationship, you’re an independent seller on Amazon’s marketplace, which gives you both more control over your brand and more responsibility for logistics</a:t>
            </a:r>
            <a:r>
              <a:rPr lang="en-US" dirty="0" smtClean="0">
                <a:solidFill>
                  <a:srgbClr val="C00000"/>
                </a:solidFill>
                <a:latin typeface="Gotham-Book"/>
              </a:rPr>
              <a:t>.</a:t>
            </a:r>
            <a:br>
              <a:rPr lang="en-US" dirty="0" smtClean="0">
                <a:solidFill>
                  <a:srgbClr val="C00000"/>
                </a:solidFill>
                <a:latin typeface="Gotham-Book"/>
              </a:rPr>
            </a:br>
            <a:r>
              <a:rPr lang="en-US" dirty="0" smtClean="0">
                <a:solidFill>
                  <a:srgbClr val="C00000"/>
                </a:solidFill>
                <a:latin typeface="Gotham-Book"/>
              </a:rPr>
              <a:t/>
            </a:r>
            <a:br>
              <a:rPr lang="en-US" dirty="0" smtClean="0">
                <a:solidFill>
                  <a:srgbClr val="C00000"/>
                </a:solidFill>
                <a:latin typeface="Gotham-Book"/>
              </a:rPr>
            </a:br>
            <a:endParaRPr lang="en-US" dirty="0">
              <a:solidFill>
                <a:srgbClr val="C00000"/>
              </a:solidFill>
              <a:latin typeface="Gotham-Book"/>
            </a:endParaRPr>
          </a:p>
          <a:p>
            <a:r>
              <a:rPr lang="en-US" dirty="0">
                <a:solidFill>
                  <a:srgbClr val="C00000"/>
                </a:solidFill>
                <a:latin typeface="Gotham-Book"/>
              </a:rPr>
              <a:t>Deciding between 1P and 3P requires weighing the various pros and cons for your business. Brands should consider several factors before choosing which strategy makes sense. Here’s more information about the pros and cons of both 1P and 3P so you can make the best decision for your brand.</a:t>
            </a:r>
            <a:endParaRPr lang="en-US" b="0" i="0" dirty="0">
              <a:solidFill>
                <a:srgbClr val="C00000"/>
              </a:solidFill>
              <a:effectLst/>
              <a:latin typeface="Gotham-Book"/>
            </a:endParaRPr>
          </a:p>
        </p:txBody>
      </p:sp>
      <p:sp>
        <p:nvSpPr>
          <p:cNvPr id="3" name="Rectangle 2"/>
          <p:cNvSpPr/>
          <p:nvPr/>
        </p:nvSpPr>
        <p:spPr>
          <a:xfrm>
            <a:off x="6052457" y="588619"/>
            <a:ext cx="6096000" cy="5078313"/>
          </a:xfrm>
          <a:prstGeom prst="rect">
            <a:avLst/>
          </a:prstGeom>
        </p:spPr>
        <p:txBody>
          <a:bodyPr>
            <a:spAutoFit/>
          </a:bodyPr>
          <a:lstStyle/>
          <a:p>
            <a:r>
              <a:rPr lang="en-US" b="1" dirty="0">
                <a:latin typeface="Gotham-Black"/>
              </a:rPr>
              <a:t>1P Pros and </a:t>
            </a:r>
            <a:r>
              <a:rPr lang="en-US" b="1" dirty="0" smtClean="0">
                <a:latin typeface="Gotham-Black"/>
              </a:rPr>
              <a:t>Cons </a:t>
            </a:r>
            <a:r>
              <a:rPr lang="en-US" b="1" dirty="0" smtClean="0">
                <a:latin typeface="Gotham - Black"/>
              </a:rPr>
              <a:t>Pros:</a:t>
            </a:r>
            <a:br>
              <a:rPr lang="en-US" b="1" dirty="0" smtClean="0">
                <a:latin typeface="Gotham - Black"/>
              </a:rPr>
            </a:br>
            <a:endParaRPr lang="en-US" b="1" dirty="0">
              <a:latin typeface="Gotham - Black"/>
            </a:endParaRPr>
          </a:p>
          <a:p>
            <a:pPr fontAlgn="base">
              <a:buFont typeface="Arial" panose="020B0604020202020204" pitchFamily="34" charset="0"/>
              <a:buChar char="•"/>
            </a:pPr>
            <a:r>
              <a:rPr lang="en-US" dirty="0">
                <a:solidFill>
                  <a:srgbClr val="C00000"/>
                </a:solidFill>
                <a:latin typeface="Gotham-Book"/>
              </a:rPr>
              <a:t>Amazon is a well-trusted brand—consumers may trust your brand more if your products are sold by Amazon.</a:t>
            </a:r>
          </a:p>
          <a:p>
            <a:pPr fontAlgn="base">
              <a:buFont typeface="Arial" panose="020B0604020202020204" pitchFamily="34" charset="0"/>
              <a:buChar char="•"/>
            </a:pPr>
            <a:r>
              <a:rPr lang="en-US" dirty="0">
                <a:solidFill>
                  <a:srgbClr val="C00000"/>
                </a:solidFill>
                <a:latin typeface="Gotham-Book"/>
              </a:rPr>
              <a:t>With 1P, your products are automatically eligible for Amazon Prime and two-day shipping</a:t>
            </a:r>
            <a:r>
              <a:rPr lang="en-US" dirty="0" smtClean="0">
                <a:solidFill>
                  <a:srgbClr val="C00000"/>
                </a:solidFill>
                <a:latin typeface="Gotham-Book"/>
              </a:rPr>
              <a:t>.</a:t>
            </a:r>
            <a:br>
              <a:rPr lang="en-US" dirty="0" smtClean="0">
                <a:solidFill>
                  <a:srgbClr val="C00000"/>
                </a:solidFill>
                <a:latin typeface="Gotham-Book"/>
              </a:rPr>
            </a:br>
            <a:endParaRPr lang="en-US" dirty="0">
              <a:solidFill>
                <a:srgbClr val="C00000"/>
              </a:solidFill>
              <a:latin typeface="Gotham-Book"/>
            </a:endParaRPr>
          </a:p>
          <a:p>
            <a:pPr fontAlgn="base">
              <a:buFont typeface="Arial" panose="020B0604020202020204" pitchFamily="34" charset="0"/>
              <a:buChar char="•"/>
            </a:pPr>
            <a:r>
              <a:rPr lang="en-US" dirty="0">
                <a:solidFill>
                  <a:srgbClr val="C00000"/>
                </a:solidFill>
                <a:latin typeface="Gotham-Book"/>
              </a:rPr>
              <a:t>Amazon handles all the logistics for 1P selling: taxes, </a:t>
            </a:r>
            <a:r>
              <a:rPr lang="en-US" b="1" dirty="0">
                <a:solidFill>
                  <a:srgbClr val="C00000"/>
                </a:solidFill>
                <a:latin typeface="Gotham-Book"/>
                <a:hlinkClick r:id="rId2"/>
              </a:rPr>
              <a:t>ASIN</a:t>
            </a:r>
            <a:r>
              <a:rPr lang="en-US" dirty="0">
                <a:solidFill>
                  <a:srgbClr val="C00000"/>
                </a:solidFill>
                <a:latin typeface="Gotham-Book"/>
              </a:rPr>
              <a:t>, </a:t>
            </a:r>
            <a:r>
              <a:rPr lang="en-US" b="1" dirty="0">
                <a:solidFill>
                  <a:srgbClr val="C00000"/>
                </a:solidFill>
                <a:latin typeface="Gotham-Book"/>
                <a:hlinkClick r:id="rId3"/>
              </a:rPr>
              <a:t>optimization</a:t>
            </a:r>
            <a:r>
              <a:rPr lang="en-US" dirty="0">
                <a:solidFill>
                  <a:srgbClr val="C00000"/>
                </a:solidFill>
                <a:latin typeface="Gotham-Book"/>
              </a:rPr>
              <a:t>, and customer service</a:t>
            </a:r>
            <a:r>
              <a:rPr lang="en-US" dirty="0" smtClean="0">
                <a:solidFill>
                  <a:srgbClr val="C00000"/>
                </a:solidFill>
                <a:latin typeface="Gotham-Book"/>
              </a:rPr>
              <a:t>.</a:t>
            </a:r>
            <a:br>
              <a:rPr lang="en-US" dirty="0" smtClean="0">
                <a:solidFill>
                  <a:srgbClr val="C00000"/>
                </a:solidFill>
                <a:latin typeface="Gotham-Book"/>
              </a:rPr>
            </a:br>
            <a:endParaRPr lang="en-US" dirty="0">
              <a:solidFill>
                <a:srgbClr val="C00000"/>
              </a:solidFill>
              <a:latin typeface="Gotham-Book"/>
            </a:endParaRPr>
          </a:p>
          <a:p>
            <a:pPr fontAlgn="base">
              <a:buFont typeface="Arial" panose="020B0604020202020204" pitchFamily="34" charset="0"/>
              <a:buChar char="•"/>
            </a:pPr>
            <a:r>
              <a:rPr lang="en-US" dirty="0">
                <a:solidFill>
                  <a:srgbClr val="C00000"/>
                </a:solidFill>
                <a:latin typeface="Gotham-Book"/>
              </a:rPr>
              <a:t>Amazon gives exclusive benefits, such as placement priority and advanced analytics tools, to 1P sellers</a:t>
            </a:r>
            <a:r>
              <a:rPr lang="en-US" dirty="0" smtClean="0">
                <a:solidFill>
                  <a:srgbClr val="C00000"/>
                </a:solidFill>
                <a:latin typeface="Gotham-Book"/>
              </a:rPr>
              <a:t>.</a:t>
            </a:r>
            <a:br>
              <a:rPr lang="en-US" dirty="0" smtClean="0">
                <a:solidFill>
                  <a:srgbClr val="C00000"/>
                </a:solidFill>
                <a:latin typeface="Gotham-Book"/>
              </a:rPr>
            </a:br>
            <a:endParaRPr lang="en-US" dirty="0">
              <a:solidFill>
                <a:srgbClr val="C00000"/>
              </a:solidFill>
              <a:latin typeface="Gotham-Book"/>
            </a:endParaRPr>
          </a:p>
          <a:p>
            <a:pPr fontAlgn="base">
              <a:buFont typeface="Arial" panose="020B0604020202020204" pitchFamily="34" charset="0"/>
              <a:buChar char="•"/>
            </a:pPr>
            <a:r>
              <a:rPr lang="en-US" dirty="0">
                <a:solidFill>
                  <a:srgbClr val="C00000"/>
                </a:solidFill>
                <a:latin typeface="Gotham-Book"/>
              </a:rPr>
              <a:t>Selling your products through Amazon 1P could be the most price efficient option for your brand</a:t>
            </a:r>
            <a:r>
              <a:rPr lang="en-US" dirty="0" smtClean="0">
                <a:solidFill>
                  <a:srgbClr val="C00000"/>
                </a:solidFill>
                <a:latin typeface="Gotham-Book"/>
              </a:rPr>
              <a:t>.</a:t>
            </a:r>
            <a:br>
              <a:rPr lang="en-US" dirty="0" smtClean="0">
                <a:solidFill>
                  <a:srgbClr val="C00000"/>
                </a:solidFill>
                <a:latin typeface="Gotham-Book"/>
              </a:rPr>
            </a:br>
            <a:endParaRPr lang="en-US" dirty="0">
              <a:solidFill>
                <a:srgbClr val="C00000"/>
              </a:solidFill>
              <a:latin typeface="Gotham-Book"/>
            </a:endParaRPr>
          </a:p>
          <a:p>
            <a:pPr fontAlgn="base">
              <a:buFont typeface="Arial" panose="020B0604020202020204" pitchFamily="34" charset="0"/>
              <a:buChar char="•"/>
            </a:pPr>
            <a:r>
              <a:rPr lang="en-US" dirty="0">
                <a:solidFill>
                  <a:srgbClr val="C00000"/>
                </a:solidFill>
                <a:latin typeface="Gotham-Book"/>
              </a:rPr>
              <a:t>You’re basically free of inventory risk and possible listing disciplinary measures.</a:t>
            </a:r>
            <a:endParaRPr lang="en-US" b="0" i="0" dirty="0">
              <a:solidFill>
                <a:srgbClr val="C00000"/>
              </a:solidFill>
              <a:effectLst/>
              <a:latin typeface="Gotham-Book"/>
            </a:endParaRPr>
          </a:p>
        </p:txBody>
      </p:sp>
      <p:cxnSp>
        <p:nvCxnSpPr>
          <p:cNvPr id="5" name="Straight Connector 4"/>
          <p:cNvCxnSpPr/>
          <p:nvPr/>
        </p:nvCxnSpPr>
        <p:spPr>
          <a:xfrm>
            <a:off x="6052457"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44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355312"/>
          </a:xfrm>
          <a:prstGeom prst="rect">
            <a:avLst/>
          </a:prstGeom>
        </p:spPr>
        <p:txBody>
          <a:bodyPr>
            <a:spAutoFit/>
          </a:bodyPr>
          <a:lstStyle/>
          <a:p>
            <a:r>
              <a:rPr lang="en-US" b="1" dirty="0">
                <a:solidFill>
                  <a:srgbClr val="00B050"/>
                </a:solidFill>
                <a:latin typeface="Gotham - Black"/>
              </a:rPr>
              <a:t>Cons:</a:t>
            </a:r>
          </a:p>
          <a:p>
            <a:pPr fontAlgn="base">
              <a:buFont typeface="Arial" panose="020B0604020202020204" pitchFamily="34" charset="0"/>
              <a:buChar char="•"/>
            </a:pPr>
            <a:r>
              <a:rPr lang="en-US" dirty="0">
                <a:latin typeface="Gotham-Book"/>
              </a:rPr>
              <a:t>In a 1P relationship, Amazon has the control to sell your product at any price they see fit, even if it’s below your established </a:t>
            </a:r>
            <a:r>
              <a:rPr lang="en-US" dirty="0">
                <a:latin typeface="Gotham-Book"/>
                <a:hlinkClick r:id="rId2"/>
              </a:rPr>
              <a:t>Minimum Advertising Price</a:t>
            </a:r>
            <a:r>
              <a:rPr lang="en-US" dirty="0">
                <a:latin typeface="Gotham-Book"/>
              </a:rPr>
              <a:t> (MAP</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You may lose profit margins to Amazon with a 1P relationship. (Learn the </a:t>
            </a:r>
            <a:r>
              <a:rPr lang="en-US" dirty="0">
                <a:latin typeface="Gotham-Book"/>
                <a:hlinkClick r:id="rId3"/>
              </a:rPr>
              <a:t>true costs of Amazon 1P</a:t>
            </a:r>
            <a:r>
              <a:rPr lang="en-US" dirty="0">
                <a:latin typeface="Gotham-Book"/>
              </a:rPr>
              <a:t>.)</a:t>
            </a:r>
          </a:p>
          <a:p>
            <a:pPr fontAlgn="base">
              <a:buFont typeface="Arial" panose="020B0604020202020204" pitchFamily="34" charset="0"/>
              <a:buChar char="•"/>
            </a:pPr>
            <a:r>
              <a:rPr lang="en-US" dirty="0">
                <a:latin typeface="Gotham-Book"/>
              </a:rPr>
              <a:t>Amazon will pay you less frequently than in a 3P relationship</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You will have little control over availability of inventory on Amazon at any given time</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Amazon can drop you as a 1P seller at any time.</a:t>
            </a:r>
          </a:p>
          <a:p>
            <a:r>
              <a:rPr lang="en-US" dirty="0">
                <a:latin typeface="Gotham-Book"/>
              </a:rPr>
              <a:t>Many brands choose to sell on Amazon in a 1P relationship so they don’t have to manage most of the logistics—they simply prefer Amazon to do it. Another big benefit is having a well-trusted brand selling and somewhat representing your products.</a:t>
            </a:r>
            <a:endParaRPr lang="en-US" i="0" dirty="0">
              <a:effectLst/>
              <a:latin typeface="Gotham-Book"/>
            </a:endParaRPr>
          </a:p>
        </p:txBody>
      </p:sp>
      <p:sp>
        <p:nvSpPr>
          <p:cNvPr id="3" name="Rectangle 2"/>
          <p:cNvSpPr/>
          <p:nvPr/>
        </p:nvSpPr>
        <p:spPr>
          <a:xfrm>
            <a:off x="6078583" y="595699"/>
            <a:ext cx="6096000" cy="5078313"/>
          </a:xfrm>
          <a:prstGeom prst="rect">
            <a:avLst/>
          </a:prstGeom>
        </p:spPr>
        <p:txBody>
          <a:bodyPr>
            <a:spAutoFit/>
          </a:bodyPr>
          <a:lstStyle/>
          <a:p>
            <a:r>
              <a:rPr lang="en-US" b="1" dirty="0">
                <a:solidFill>
                  <a:srgbClr val="00B050"/>
                </a:solidFill>
                <a:latin typeface="Gotham-Black"/>
              </a:rPr>
              <a:t>3P Pros and </a:t>
            </a:r>
            <a:r>
              <a:rPr lang="en-US" b="1" dirty="0" smtClean="0">
                <a:solidFill>
                  <a:srgbClr val="00B050"/>
                </a:solidFill>
                <a:latin typeface="Gotham-Black"/>
              </a:rPr>
              <a:t>Cons </a:t>
            </a:r>
            <a:r>
              <a:rPr lang="en-US" b="1" dirty="0" smtClean="0">
                <a:solidFill>
                  <a:srgbClr val="00B050"/>
                </a:solidFill>
                <a:latin typeface="Gotham - Black"/>
              </a:rPr>
              <a:t>Pros:</a:t>
            </a:r>
            <a:r>
              <a:rPr lang="en-US" b="1" dirty="0" smtClean="0">
                <a:latin typeface="Gotham - Black"/>
              </a:rPr>
              <a:t/>
            </a:r>
            <a:br>
              <a:rPr lang="en-US" b="1" dirty="0" smtClean="0">
                <a:latin typeface="Gotham - Black"/>
              </a:rPr>
            </a:br>
            <a:endParaRPr lang="en-US" b="1" dirty="0">
              <a:latin typeface="Gotham - Black"/>
            </a:endParaRPr>
          </a:p>
          <a:p>
            <a:pPr fontAlgn="base">
              <a:buFont typeface="Arial" panose="020B0604020202020204" pitchFamily="34" charset="0"/>
              <a:buChar char="•"/>
            </a:pPr>
            <a:r>
              <a:rPr lang="en-US" dirty="0">
                <a:latin typeface="Gotham-Book"/>
              </a:rPr>
              <a:t>Gives you more flexibility and </a:t>
            </a:r>
            <a:r>
              <a:rPr lang="en-US" b="1" dirty="0">
                <a:latin typeface="Gotham-Book"/>
                <a:hlinkClick r:id="rId4"/>
              </a:rPr>
              <a:t>control in every aspect of the selling process</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Strengthens your </a:t>
            </a:r>
            <a:r>
              <a:rPr lang="en-US" b="1" dirty="0">
                <a:solidFill>
                  <a:srgbClr val="FFFF00"/>
                </a:solidFill>
                <a:latin typeface="Gotham-Book"/>
                <a:hlinkClick r:id="rId5"/>
              </a:rPr>
              <a:t>brand presence</a:t>
            </a:r>
            <a:r>
              <a:rPr lang="en-US" dirty="0" smtClean="0">
                <a:solidFill>
                  <a:srgbClr val="FFFF00"/>
                </a:solidFill>
                <a:latin typeface="Gotham-Book"/>
              </a:rPr>
              <a:t>.</a:t>
            </a:r>
            <a:br>
              <a:rPr lang="en-US" dirty="0" smtClean="0">
                <a:solidFill>
                  <a:srgbClr val="FFFF00"/>
                </a:solidFill>
                <a:latin typeface="Gotham-Book"/>
              </a:rPr>
            </a:br>
            <a:endParaRPr lang="en-US" dirty="0">
              <a:solidFill>
                <a:srgbClr val="FFFF00"/>
              </a:solidFill>
              <a:latin typeface="Gotham-Book"/>
            </a:endParaRPr>
          </a:p>
          <a:p>
            <a:pPr fontAlgn="base">
              <a:buFont typeface="Arial" panose="020B0604020202020204" pitchFamily="34" charset="0"/>
              <a:buChar char="•"/>
            </a:pPr>
            <a:r>
              <a:rPr lang="en-US" dirty="0">
                <a:latin typeface="Gotham-Book"/>
              </a:rPr>
              <a:t>Helps you gain better access to </a:t>
            </a:r>
            <a:r>
              <a:rPr lang="en-US" b="1" dirty="0">
                <a:latin typeface="Gotham-Book"/>
                <a:hlinkClick r:id="rId6"/>
              </a:rPr>
              <a:t>data</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Provides more control in the selling process (pricing, inventory, and product listings</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Offers complete control over how much inventory to list.</a:t>
            </a:r>
          </a:p>
          <a:p>
            <a:pPr fontAlgn="base">
              <a:buFont typeface="Arial" panose="020B0604020202020204" pitchFamily="34" charset="0"/>
              <a:buChar char="•"/>
            </a:pPr>
            <a:r>
              <a:rPr lang="en-US" dirty="0">
                <a:latin typeface="Gotham-Book"/>
              </a:rPr>
              <a:t>You can share inventory across marketplaces when necessary</a:t>
            </a:r>
            <a:r>
              <a:rPr lang="en-US" dirty="0" smtClean="0">
                <a:latin typeface="Gotham-Book"/>
              </a:rPr>
              <a:t>.</a:t>
            </a:r>
            <a:br>
              <a:rPr lang="en-US" dirty="0" smtClean="0">
                <a:latin typeface="Gotham-Book"/>
              </a:rPr>
            </a:br>
            <a:endParaRPr lang="en-US" dirty="0">
              <a:latin typeface="Gotham-Book"/>
            </a:endParaRPr>
          </a:p>
          <a:p>
            <a:pPr fontAlgn="base">
              <a:buFont typeface="Arial" panose="020B0604020202020204" pitchFamily="34" charset="0"/>
              <a:buChar char="•"/>
            </a:pPr>
            <a:r>
              <a:rPr lang="en-US" dirty="0">
                <a:latin typeface="Gotham-Book"/>
              </a:rPr>
              <a:t>You have creative control to develop listings with better optimized content to tell your brand story.</a:t>
            </a:r>
            <a:endParaRPr lang="en-US" b="0" i="0" dirty="0">
              <a:effectLst/>
              <a:latin typeface="Gotham-Book"/>
            </a:endParaRPr>
          </a:p>
        </p:txBody>
      </p:sp>
      <p:cxnSp>
        <p:nvCxnSpPr>
          <p:cNvPr id="5" name="Straight Connector 4"/>
          <p:cNvCxnSpPr/>
          <p:nvPr/>
        </p:nvCxnSpPr>
        <p:spPr>
          <a:xfrm>
            <a:off x="6078583"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0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7443"/>
            <a:ext cx="12192000" cy="6740307"/>
          </a:xfrm>
          <a:prstGeom prst="rect">
            <a:avLst/>
          </a:prstGeom>
        </p:spPr>
        <p:txBody>
          <a:bodyPr wrap="square">
            <a:spAutoFit/>
          </a:bodyPr>
          <a:lstStyle/>
          <a:p>
            <a:r>
              <a:rPr lang="en-US" b="1" dirty="0">
                <a:latin typeface="Gotham-Black"/>
              </a:rPr>
              <a:t>How Do I Become an Amazon 1P or 3P Seller</a:t>
            </a:r>
            <a:r>
              <a:rPr lang="en-US" b="1" dirty="0" smtClean="0">
                <a:latin typeface="Gotham-Black"/>
              </a:rPr>
              <a:t>?</a:t>
            </a:r>
            <a:br>
              <a:rPr lang="en-US" b="1" dirty="0" smtClean="0">
                <a:latin typeface="Gotham-Black"/>
              </a:rPr>
            </a:br>
            <a:endParaRPr lang="en-US" b="1" dirty="0">
              <a:latin typeface="Gotham-Black"/>
            </a:endParaRPr>
          </a:p>
          <a:p>
            <a:r>
              <a:rPr lang="en-US" dirty="0">
                <a:solidFill>
                  <a:srgbClr val="92D050"/>
                </a:solidFill>
                <a:latin typeface="Gotham-Book"/>
              </a:rPr>
              <a:t>You can only become a 1P seller through a direct invitation from Amazon. To </a:t>
            </a:r>
            <a:r>
              <a:rPr lang="en-US" b="1" dirty="0">
                <a:solidFill>
                  <a:srgbClr val="92D050"/>
                </a:solidFill>
                <a:latin typeface="Gotham-Book"/>
                <a:hlinkClick r:id="rId2"/>
              </a:rPr>
              <a:t>become a 3P seller</a:t>
            </a:r>
            <a:r>
              <a:rPr lang="en-US" dirty="0">
                <a:solidFill>
                  <a:srgbClr val="92D050"/>
                </a:solidFill>
                <a:latin typeface="Gotham-Book"/>
              </a:rPr>
              <a:t>, the first step is setting up a Seller Central account. You’ll then provide relevant information and verifications before getting your account approved and finally listing and shipping your products.</a:t>
            </a:r>
          </a:p>
          <a:p>
            <a:r>
              <a:rPr lang="en-US" dirty="0">
                <a:solidFill>
                  <a:srgbClr val="92D050"/>
                </a:solidFill>
                <a:latin typeface="Gotham-Book"/>
              </a:rPr>
              <a:t>When it comes to shipping your products as a 3P seller on Amazon, you have two options: Fulfillment by Merchant (FBM) or Fulfillment by Amazon (FBA). If you choose FBM, you are responsible for maintaining inventory, labeling, packaging, and shipping your products to each customer. If you choose FBA, your inventory is stored in Amazon’s fulfillment centers—you don’t need to worry about packaging and shipping. However, if you do choose FBA, you’ll </a:t>
            </a:r>
            <a:r>
              <a:rPr lang="en-US" dirty="0">
                <a:solidFill>
                  <a:srgbClr val="292929"/>
                </a:solidFill>
                <a:latin typeface="Gotham-Book"/>
              </a:rPr>
              <a:t>need to meet the </a:t>
            </a:r>
            <a:r>
              <a:rPr lang="en-US" b="1" dirty="0">
                <a:solidFill>
                  <a:srgbClr val="292929"/>
                </a:solidFill>
                <a:latin typeface="Gotham-Book"/>
                <a:hlinkClick r:id="rId2"/>
              </a:rPr>
              <a:t>prep requirements</a:t>
            </a:r>
            <a:r>
              <a:rPr lang="en-US" dirty="0" smtClean="0">
                <a:solidFill>
                  <a:srgbClr val="292929"/>
                </a:solidFill>
                <a:latin typeface="Gotham-Book"/>
              </a:rPr>
              <a:t>.</a:t>
            </a:r>
            <a:br>
              <a:rPr lang="en-US" dirty="0" smtClean="0">
                <a:solidFill>
                  <a:srgbClr val="292929"/>
                </a:solidFill>
                <a:latin typeface="Gotham-Book"/>
              </a:rPr>
            </a:br>
            <a:endParaRPr lang="en-US" dirty="0">
              <a:solidFill>
                <a:srgbClr val="292929"/>
              </a:solidFill>
              <a:latin typeface="Gotham-Book"/>
            </a:endParaRPr>
          </a:p>
          <a:p>
            <a:r>
              <a:rPr lang="en-US" b="1" dirty="0">
                <a:latin typeface="Gotham-Black"/>
              </a:rPr>
              <a:t>3P Partners and Other Selling Model </a:t>
            </a:r>
            <a:r>
              <a:rPr lang="en-US" b="1" dirty="0" smtClean="0">
                <a:latin typeface="Gotham-Black"/>
              </a:rPr>
              <a:t>Strategies</a:t>
            </a:r>
            <a:br>
              <a:rPr lang="en-US" b="1" dirty="0" smtClean="0">
                <a:latin typeface="Gotham-Black"/>
              </a:rPr>
            </a:br>
            <a:endParaRPr lang="en-US" b="1" dirty="0">
              <a:solidFill>
                <a:srgbClr val="92D050"/>
              </a:solidFill>
              <a:latin typeface="Gotham-Black"/>
            </a:endParaRPr>
          </a:p>
          <a:p>
            <a:r>
              <a:rPr lang="en-US" dirty="0">
                <a:solidFill>
                  <a:srgbClr val="92D050"/>
                </a:solidFill>
                <a:latin typeface="Gotham-Book"/>
              </a:rPr>
              <a:t>While deciding between a </a:t>
            </a:r>
            <a:r>
              <a:rPr lang="en-US" b="1" dirty="0">
                <a:solidFill>
                  <a:srgbClr val="92D050"/>
                </a:solidFill>
                <a:latin typeface="Gotham-Book"/>
                <a:hlinkClick r:id="rId3"/>
              </a:rPr>
              <a:t>1P or 3P relationship</a:t>
            </a:r>
            <a:r>
              <a:rPr lang="en-US" dirty="0">
                <a:solidFill>
                  <a:srgbClr val="92D050"/>
                </a:solidFill>
                <a:latin typeface="Gotham-Book"/>
              </a:rPr>
              <a:t> is a solid start, </a:t>
            </a:r>
            <a:r>
              <a:rPr lang="en-US" b="1" dirty="0">
                <a:solidFill>
                  <a:srgbClr val="92D050"/>
                </a:solidFill>
                <a:latin typeface="Gotham-Book"/>
                <a:hlinkClick r:id="rId4"/>
              </a:rPr>
              <a:t>selling model strategy</a:t>
            </a:r>
            <a:r>
              <a:rPr lang="en-US" dirty="0">
                <a:solidFill>
                  <a:srgbClr val="92D050"/>
                </a:solidFill>
                <a:latin typeface="Gotham-Book"/>
              </a:rPr>
              <a:t> is a bit more complicated than that. In fact, there are 7 common selling models brands may consider. Two of these models are the basic 1P and 3P models we’ve already discussed.</a:t>
            </a:r>
          </a:p>
          <a:p>
            <a:r>
              <a:rPr lang="en-US" dirty="0">
                <a:solidFill>
                  <a:srgbClr val="92D050"/>
                </a:solidFill>
                <a:latin typeface="Gotham-Book"/>
              </a:rPr>
              <a:t>Other models include the following:</a:t>
            </a:r>
          </a:p>
          <a:p>
            <a:pPr fontAlgn="base">
              <a:buFont typeface="Arial" panose="020B0604020202020204" pitchFamily="34" charset="0"/>
              <a:buChar char="•"/>
            </a:pPr>
            <a:r>
              <a:rPr lang="en-US" dirty="0">
                <a:solidFill>
                  <a:srgbClr val="92D050"/>
                </a:solidFill>
                <a:latin typeface="Gotham-Book"/>
              </a:rPr>
              <a:t>3P Unmanaged: no active management of your brand</a:t>
            </a:r>
          </a:p>
          <a:p>
            <a:pPr fontAlgn="base">
              <a:buFont typeface="Arial" panose="020B0604020202020204" pitchFamily="34" charset="0"/>
              <a:buChar char="•"/>
            </a:pPr>
            <a:r>
              <a:rPr lang="en-US" dirty="0">
                <a:solidFill>
                  <a:srgbClr val="92D050"/>
                </a:solidFill>
                <a:latin typeface="Gotham-Book"/>
              </a:rPr>
              <a:t>2P: Fulfilled by Amazon (FBA) model</a:t>
            </a:r>
          </a:p>
          <a:p>
            <a:pPr fontAlgn="base">
              <a:buFont typeface="Arial" panose="020B0604020202020204" pitchFamily="34" charset="0"/>
              <a:buChar char="•"/>
            </a:pPr>
            <a:r>
              <a:rPr lang="en-US" dirty="0">
                <a:solidFill>
                  <a:srgbClr val="92D050"/>
                </a:solidFill>
                <a:latin typeface="Gotham-Book"/>
              </a:rPr>
              <a:t>Hybrid: leverages both 1P and 3P strategies</a:t>
            </a:r>
          </a:p>
          <a:p>
            <a:pPr fontAlgn="base">
              <a:buFont typeface="Arial" panose="020B0604020202020204" pitchFamily="34" charset="0"/>
              <a:buChar char="•"/>
            </a:pPr>
            <a:r>
              <a:rPr lang="en-US" dirty="0">
                <a:solidFill>
                  <a:srgbClr val="92D050"/>
                </a:solidFill>
                <a:latin typeface="Gotham-Book"/>
              </a:rPr>
              <a:t>3P Network: you create a network of authorized sellers</a:t>
            </a:r>
          </a:p>
          <a:p>
            <a:pPr fontAlgn="base">
              <a:buFont typeface="Arial" panose="020B0604020202020204" pitchFamily="34" charset="0"/>
              <a:buChar char="•"/>
            </a:pPr>
            <a:r>
              <a:rPr lang="en-US" dirty="0">
                <a:solidFill>
                  <a:srgbClr val="92D050"/>
                </a:solidFill>
                <a:latin typeface="Gotham-Book"/>
              </a:rPr>
              <a:t>3P Partner: you partner with one exclusive ecommerce seller</a:t>
            </a:r>
          </a:p>
          <a:p>
            <a:r>
              <a:rPr lang="en-US" dirty="0"/>
              <a:t/>
            </a:r>
            <a:br>
              <a:rPr lang="en-US" dirty="0"/>
            </a:br>
            <a:endParaRPr lang="en-US" dirty="0"/>
          </a:p>
        </p:txBody>
      </p:sp>
    </p:spTree>
    <p:extLst>
      <p:ext uri="{BB962C8B-B14F-4D97-AF65-F5344CB8AC3E}">
        <p14:creationId xmlns:p14="http://schemas.microsoft.com/office/powerpoint/2010/main" val="154827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ypes of sellers on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835"/>
            <a:ext cx="12169833" cy="5656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ot An Idea PNG Transparent Images Free Download | Vector Files |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2" y="5194030"/>
            <a:ext cx="1516471" cy="166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8" y="1619793"/>
            <a:ext cx="11547566" cy="3139321"/>
          </a:xfrm>
          <a:prstGeom prst="rect">
            <a:avLst/>
          </a:prstGeom>
        </p:spPr>
        <p:txBody>
          <a:bodyPr wrap="square">
            <a:spAutoFit/>
          </a:bodyPr>
          <a:lstStyle/>
          <a:p>
            <a:r>
              <a:rPr lang="en-US" dirty="0">
                <a:latin typeface="Gotham-Book"/>
              </a:rPr>
              <a:t>With </a:t>
            </a:r>
            <a:r>
              <a:rPr lang="en-US" dirty="0" smtClean="0">
                <a:latin typeface="Gotham-Book"/>
              </a:rPr>
              <a:t>AKBA LLC </a:t>
            </a:r>
            <a:r>
              <a:rPr lang="en-US" dirty="0">
                <a:latin typeface="Gotham-Book"/>
              </a:rPr>
              <a:t>as your authorized wholesale partner, we buy your stock and resell the products on Amazon as an authorized seller. Once we buy your product, we’re responsible for all inventory risk and help you optimize your content and advertising while maximizing your </a:t>
            </a:r>
            <a:r>
              <a:rPr lang="en-US" b="1" dirty="0">
                <a:latin typeface="Gotham-Book"/>
                <a:hlinkClick r:id="rId2"/>
              </a:rPr>
              <a:t>brand protection</a:t>
            </a:r>
            <a:r>
              <a:rPr lang="en-US" dirty="0">
                <a:latin typeface="Gotham-Book"/>
              </a:rPr>
              <a:t> and global strategy development. Our sophisticated inventory forecasting, fulfillment, and logistics systems help us predict and manage your inventory, and our experienced teams handle everything from taxes to customer service.</a:t>
            </a:r>
          </a:p>
          <a:p>
            <a:r>
              <a:rPr lang="en-US" dirty="0">
                <a:latin typeface="Gotham-Book"/>
              </a:rPr>
              <a:t>Unlike a 1P Amazon seller relationship, we’re eager to involve your brand every step of the way, including when it comes to branding, promotion, channel strategy, and new product launches. We respect your brand by following all brand pricing guidelines and committing to never drop below MAP policies.</a:t>
            </a:r>
          </a:p>
          <a:p>
            <a:r>
              <a:rPr lang="en-US" dirty="0">
                <a:latin typeface="Gotham-Book"/>
              </a:rPr>
              <a:t>Interested in increasing your margins by transitioning to a 3P relationship and partnering with </a:t>
            </a:r>
            <a:r>
              <a:rPr lang="en-US" dirty="0" smtClean="0">
                <a:latin typeface="Gotham-Book"/>
              </a:rPr>
              <a:t>AKBA LLC?</a:t>
            </a:r>
            <a:r>
              <a:rPr lang="en-US" dirty="0" smtClean="0">
                <a:solidFill>
                  <a:srgbClr val="292929"/>
                </a:solidFill>
                <a:latin typeface="Gotham-Book"/>
              </a:rPr>
              <a:t/>
            </a:r>
            <a:br>
              <a:rPr lang="en-US" dirty="0" smtClean="0">
                <a:solidFill>
                  <a:srgbClr val="292929"/>
                </a:solidFill>
                <a:latin typeface="Gotham-Book"/>
              </a:rPr>
            </a:br>
            <a:r>
              <a:rPr lang="en-US" dirty="0" smtClean="0">
                <a:latin typeface="Gotham-Book"/>
              </a:rPr>
              <a:t/>
            </a:r>
            <a:br>
              <a:rPr lang="en-US" dirty="0" smtClean="0">
                <a:latin typeface="Gotham-Book"/>
              </a:rPr>
            </a:br>
            <a:r>
              <a:rPr lang="en-US" b="1" dirty="0" smtClean="0">
                <a:solidFill>
                  <a:srgbClr val="FFC000"/>
                </a:solidFill>
                <a:latin typeface="Gotham-Book"/>
              </a:rPr>
              <a:t>LETS START TODAY WITH US </a:t>
            </a:r>
            <a:endParaRPr lang="en-US" b="1" i="0" dirty="0">
              <a:solidFill>
                <a:srgbClr val="FFC000"/>
              </a:solidFill>
              <a:effectLst/>
              <a:latin typeface="Gotham-Book"/>
            </a:endParaRPr>
          </a:p>
        </p:txBody>
      </p:sp>
    </p:spTree>
    <p:extLst>
      <p:ext uri="{BB962C8B-B14F-4D97-AF65-F5344CB8AC3E}">
        <p14:creationId xmlns:p14="http://schemas.microsoft.com/office/powerpoint/2010/main" val="1513050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TotalTime>
  <Words>1352</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Gotham - Black</vt:lpstr>
      <vt:lpstr>Gotham-Black</vt:lpstr>
      <vt:lpstr>Gotham-Book</vt:lpstr>
      <vt:lpstr>Poynter-Bold</vt:lpstr>
      <vt:lpstr>Office Theme</vt:lpstr>
      <vt:lpstr>Why Brands Work With AKBA LLC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Brands Work With Pattern</dc:title>
  <dc:creator>Waleed</dc:creator>
  <cp:lastModifiedBy>Waleed</cp:lastModifiedBy>
  <cp:revision>17</cp:revision>
  <dcterms:created xsi:type="dcterms:W3CDTF">2024-04-30T17:12:19Z</dcterms:created>
  <dcterms:modified xsi:type="dcterms:W3CDTF">2024-05-01T14:27:22Z</dcterms:modified>
</cp:coreProperties>
</file>